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42AE7-9B33-4308-A158-839FE25605C8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15FD8-66E7-44CC-A67B-BBBFD60DC9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4B070-B34E-4106-A7D8-528967D4CE68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B980-9392-4E2C-BFF3-5CFCC0B615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B980-9392-4E2C-BFF3-5CFCC0B615F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C80DB8-C2E4-4EC0-91A5-C34E904B7C4E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3D6848-F383-431A-9CE5-80214865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990600"/>
            <a:ext cx="8229600" cy="1295400"/>
          </a:xfrm>
        </p:spPr>
        <p:txBody>
          <a:bodyPr/>
          <a:lstStyle/>
          <a:p>
            <a:r>
              <a:rPr lang="en-US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CPU DESIGN PROJECT</a:t>
            </a:r>
            <a:endParaRPr lang="en-US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572000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ADITI  SHINDE</a:t>
            </a:r>
          </a:p>
          <a:p>
            <a:r>
              <a:rPr lang="en-US" dirty="0" smtClean="0"/>
              <a:t>  CHIDAMBARAM  ALAGAPPAN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70916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		   QUESTIONS 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??</a:t>
            </a:r>
            <a:endParaRPr lang="en-US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33800"/>
          </a:xfrm>
        </p:spPr>
        <p:txBody>
          <a:bodyPr/>
          <a:lstStyle/>
          <a:p>
            <a:r>
              <a:rPr lang="en-US" dirty="0" err="1" smtClean="0"/>
              <a:t>Multicycle</a:t>
            </a:r>
            <a:r>
              <a:rPr lang="en-US" dirty="0" smtClean="0"/>
              <a:t>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16 Registers</a:t>
            </a:r>
          </a:p>
          <a:p>
            <a:endParaRPr lang="en-US" dirty="0" smtClean="0"/>
          </a:p>
          <a:p>
            <a:r>
              <a:rPr lang="en-US" dirty="0" smtClean="0"/>
              <a:t>16 instructions having 4 bit </a:t>
            </a:r>
            <a:r>
              <a:rPr lang="en-US" dirty="0" err="1" smtClean="0"/>
              <a:t>opcode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-TYPE: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 TYPE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J-TYPE</a:t>
            </a:r>
          </a:p>
          <a:p>
            <a:endParaRPr lang="en-US" dirty="0" smtClean="0"/>
          </a:p>
          <a:p>
            <a:r>
              <a:rPr lang="en-US" dirty="0" smtClean="0"/>
              <a:t>B-TYPE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5867400" y="2438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524000" y="3200400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Opcode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Src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(4)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Dest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val.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24000" y="2209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Opcode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(4)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Src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(4)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Src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(4)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(4)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00200" y="5334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Opcode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(4)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Reg1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Reg2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Label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600200" y="4191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Opcode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(4)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Jump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Address (12)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381999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611"/>
                <a:gridCol w="5199944"/>
                <a:gridCol w="1707444"/>
              </a:tblGrid>
              <a:tr h="46672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NUMBER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$zero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 wired 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$at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for pseudo-instructions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err="1" smtClean="0"/>
                        <a:t>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address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$s0-$s3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Saved 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$3-$6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$to-$t3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Temporary 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$7-$10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$a0</a:t>
                      </a:r>
                      <a:r>
                        <a:rPr lang="en-US" baseline="0" dirty="0" smtClean="0"/>
                        <a:t> and $a2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$11-$12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$v0-$v2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$12-$15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Multicycle</a:t>
            </a:r>
            <a:r>
              <a:rPr lang="en-US" dirty="0" smtClean="0"/>
              <a:t> </a:t>
            </a:r>
            <a:r>
              <a:rPr lang="en-US" dirty="0" err="1" smtClean="0"/>
              <a:t>Datapath</a:t>
            </a:r>
            <a:endParaRPr lang="en-US" dirty="0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 rot="-5400000">
            <a:off x="638016" y="2751415"/>
            <a:ext cx="49244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 rot="-5400000">
            <a:off x="2616469" y="2746652"/>
            <a:ext cx="171713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Instr.  reg. (IR)</a:t>
            </a: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 rot="-5400000">
            <a:off x="2745168" y="3998396"/>
            <a:ext cx="267893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Mem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</a:rPr>
              <a:t>Data  </a:t>
            </a:r>
            <a:r>
              <a:rPr lang="en-US" b="1" dirty="0" err="1" smtClean="0">
                <a:solidFill>
                  <a:schemeClr val="bg1"/>
                </a:solidFill>
              </a:rPr>
              <a:t>Reg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(MDR)</a:t>
            </a: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 rot="-5400000">
            <a:off x="7441406" y="3392765"/>
            <a:ext cx="182086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         </a:t>
            </a:r>
            <a:r>
              <a:rPr lang="en-US" b="1" dirty="0" err="1" smtClean="0">
                <a:solidFill>
                  <a:schemeClr val="bg1"/>
                </a:solidFill>
              </a:rPr>
              <a:t>AOut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 rot="-5400000">
            <a:off x="5931082" y="2748240"/>
            <a:ext cx="42191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b="1" dirty="0"/>
              <a:t> </a:t>
            </a:r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 rot="-5400000">
            <a:off x="5943906" y="4043640"/>
            <a:ext cx="39626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B </a:t>
            </a:r>
          </a:p>
        </p:txBody>
      </p:sp>
      <p:sp>
        <p:nvSpPr>
          <p:cNvPr id="34828" name="Text Box 9"/>
          <p:cNvSpPr txBox="1">
            <a:spLocks noChangeArrowheads="1"/>
          </p:cNvSpPr>
          <p:nvPr/>
        </p:nvSpPr>
        <p:spPr bwMode="auto">
          <a:xfrm rot="-5400000">
            <a:off x="6624637" y="3281363"/>
            <a:ext cx="1808163" cy="579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/>
              <a:t>  </a:t>
            </a:r>
            <a:r>
              <a:rPr lang="en-US" sz="3200" b="1" dirty="0">
                <a:solidFill>
                  <a:schemeClr val="bg1"/>
                </a:solidFill>
              </a:rPr>
              <a:t> ALU    </a:t>
            </a:r>
          </a:p>
        </p:txBody>
      </p:sp>
      <p:sp>
        <p:nvSpPr>
          <p:cNvPr id="34829" name="Text Box 10"/>
          <p:cNvSpPr txBox="1">
            <a:spLocks noChangeArrowheads="1"/>
          </p:cNvSpPr>
          <p:nvPr/>
        </p:nvSpPr>
        <p:spPr bwMode="auto">
          <a:xfrm rot="-5400000">
            <a:off x="4643297" y="3299896"/>
            <a:ext cx="147348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Register file</a:t>
            </a:r>
          </a:p>
        </p:txBody>
      </p:sp>
      <p:sp>
        <p:nvSpPr>
          <p:cNvPr id="34830" name="Text Box 11"/>
          <p:cNvSpPr txBox="1">
            <a:spLocks noChangeArrowheads="1"/>
          </p:cNvSpPr>
          <p:nvPr/>
        </p:nvSpPr>
        <p:spPr bwMode="auto">
          <a:xfrm rot="-5400000">
            <a:off x="1304091" y="3245357"/>
            <a:ext cx="178125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bg1"/>
                </a:solidFill>
              </a:rPr>
              <a:t>Memory</a:t>
            </a:r>
          </a:p>
        </p:txBody>
      </p:sp>
      <p:cxnSp>
        <p:nvCxnSpPr>
          <p:cNvPr id="34831" name="AutoShape 12"/>
          <p:cNvCxnSpPr>
            <a:cxnSpLocks noChangeShapeType="1"/>
            <a:stCxn id="34828" idx="2"/>
            <a:endCxn id="34825" idx="0"/>
          </p:cNvCxnSpPr>
          <p:nvPr/>
        </p:nvCxnSpPr>
        <p:spPr bwMode="auto">
          <a:xfrm>
            <a:off x="7818438" y="3571082"/>
            <a:ext cx="348734" cy="634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32" name="Line 13"/>
          <p:cNvSpPr>
            <a:spLocks noChangeShapeType="1"/>
          </p:cNvSpPr>
          <p:nvPr/>
        </p:nvSpPr>
        <p:spPr bwMode="auto">
          <a:xfrm>
            <a:off x="10668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Line 14"/>
          <p:cNvSpPr>
            <a:spLocks noChangeShapeType="1"/>
          </p:cNvSpPr>
          <p:nvPr/>
        </p:nvSpPr>
        <p:spPr bwMode="auto">
          <a:xfrm>
            <a:off x="2438400" y="2895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Line 15"/>
          <p:cNvSpPr>
            <a:spLocks noChangeShapeType="1"/>
          </p:cNvSpPr>
          <p:nvPr/>
        </p:nvSpPr>
        <p:spPr bwMode="auto">
          <a:xfrm>
            <a:off x="2895600" y="28956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16"/>
          <p:cNvSpPr>
            <a:spLocks noChangeShapeType="1"/>
          </p:cNvSpPr>
          <p:nvPr/>
        </p:nvSpPr>
        <p:spPr bwMode="auto">
          <a:xfrm>
            <a:off x="2895600" y="4191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17"/>
          <p:cNvSpPr>
            <a:spLocks noChangeShapeType="1"/>
          </p:cNvSpPr>
          <p:nvPr/>
        </p:nvSpPr>
        <p:spPr bwMode="auto">
          <a:xfrm>
            <a:off x="5562600" y="2895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18"/>
          <p:cNvSpPr>
            <a:spLocks noChangeShapeType="1"/>
          </p:cNvSpPr>
          <p:nvPr/>
        </p:nvSpPr>
        <p:spPr bwMode="auto">
          <a:xfrm>
            <a:off x="5562600" y="4114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19"/>
          <p:cNvSpPr>
            <a:spLocks noChangeShapeType="1"/>
          </p:cNvSpPr>
          <p:nvPr/>
        </p:nvSpPr>
        <p:spPr bwMode="auto">
          <a:xfrm>
            <a:off x="6324600" y="2895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0"/>
          <p:cNvSpPr>
            <a:spLocks noChangeShapeType="1"/>
          </p:cNvSpPr>
          <p:nvPr/>
        </p:nvSpPr>
        <p:spPr bwMode="auto">
          <a:xfrm>
            <a:off x="7010400" y="4267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21"/>
          <p:cNvSpPr>
            <a:spLocks noChangeShapeType="1"/>
          </p:cNvSpPr>
          <p:nvPr/>
        </p:nvSpPr>
        <p:spPr bwMode="auto">
          <a:xfrm>
            <a:off x="36576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Line 22"/>
          <p:cNvSpPr>
            <a:spLocks noChangeShapeType="1"/>
          </p:cNvSpPr>
          <p:nvPr/>
        </p:nvSpPr>
        <p:spPr bwMode="auto">
          <a:xfrm>
            <a:off x="4724399" y="2895600"/>
            <a:ext cx="45719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Line 23"/>
          <p:cNvSpPr>
            <a:spLocks noChangeShapeType="1"/>
          </p:cNvSpPr>
          <p:nvPr/>
        </p:nvSpPr>
        <p:spPr bwMode="auto">
          <a:xfrm flipV="1">
            <a:off x="48006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Line 25"/>
          <p:cNvSpPr>
            <a:spLocks noChangeShapeType="1"/>
          </p:cNvSpPr>
          <p:nvPr/>
        </p:nvSpPr>
        <p:spPr bwMode="auto">
          <a:xfrm>
            <a:off x="6477000" y="4267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Line 26"/>
          <p:cNvSpPr>
            <a:spLocks noChangeShapeType="1"/>
          </p:cNvSpPr>
          <p:nvPr/>
        </p:nvSpPr>
        <p:spPr bwMode="auto">
          <a:xfrm flipH="1">
            <a:off x="1676400" y="54102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5" name="Line 27"/>
          <p:cNvSpPr>
            <a:spLocks noChangeShapeType="1"/>
          </p:cNvSpPr>
          <p:nvPr/>
        </p:nvSpPr>
        <p:spPr bwMode="auto">
          <a:xfrm flipV="1">
            <a:off x="1676400" y="4191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Line 28"/>
          <p:cNvSpPr>
            <a:spLocks noChangeShapeType="1"/>
          </p:cNvSpPr>
          <p:nvPr/>
        </p:nvSpPr>
        <p:spPr bwMode="auto">
          <a:xfrm>
            <a:off x="1676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7" name="Line 29"/>
          <p:cNvSpPr>
            <a:spLocks noChangeShapeType="1"/>
          </p:cNvSpPr>
          <p:nvPr/>
        </p:nvSpPr>
        <p:spPr bwMode="auto">
          <a:xfrm>
            <a:off x="50292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8" name="Line 30"/>
          <p:cNvSpPr>
            <a:spLocks noChangeShapeType="1"/>
          </p:cNvSpPr>
          <p:nvPr/>
        </p:nvSpPr>
        <p:spPr bwMode="auto">
          <a:xfrm>
            <a:off x="4572000" y="4191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9" name="Line 31"/>
          <p:cNvSpPr>
            <a:spLocks noChangeShapeType="1"/>
          </p:cNvSpPr>
          <p:nvPr/>
        </p:nvSpPr>
        <p:spPr bwMode="auto">
          <a:xfrm>
            <a:off x="4572000" y="51816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32"/>
          <p:cNvSpPr>
            <a:spLocks noChangeShapeType="1"/>
          </p:cNvSpPr>
          <p:nvPr/>
        </p:nvSpPr>
        <p:spPr bwMode="auto">
          <a:xfrm flipV="1">
            <a:off x="8763000" y="16764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1" name="Line 33"/>
          <p:cNvSpPr>
            <a:spLocks noChangeShapeType="1"/>
          </p:cNvSpPr>
          <p:nvPr/>
        </p:nvSpPr>
        <p:spPr bwMode="auto">
          <a:xfrm flipH="1">
            <a:off x="1600200" y="1676400"/>
            <a:ext cx="716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2" name="Line 34"/>
          <p:cNvSpPr>
            <a:spLocks noChangeShapeType="1"/>
          </p:cNvSpPr>
          <p:nvPr/>
        </p:nvSpPr>
        <p:spPr bwMode="auto">
          <a:xfrm>
            <a:off x="1600200" y="1676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3" name="Line 35"/>
          <p:cNvSpPr>
            <a:spLocks noChangeShapeType="1"/>
          </p:cNvSpPr>
          <p:nvPr/>
        </p:nvSpPr>
        <p:spPr bwMode="auto">
          <a:xfrm>
            <a:off x="4267200" y="4114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4" name="Line 36"/>
          <p:cNvSpPr>
            <a:spLocks noChangeShapeType="1"/>
          </p:cNvSpPr>
          <p:nvPr/>
        </p:nvSpPr>
        <p:spPr bwMode="auto">
          <a:xfrm>
            <a:off x="49530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5" name="Line 37"/>
          <p:cNvSpPr>
            <a:spLocks noChangeShapeType="1"/>
          </p:cNvSpPr>
          <p:nvPr/>
        </p:nvSpPr>
        <p:spPr bwMode="auto">
          <a:xfrm>
            <a:off x="50292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6" name="Line 38"/>
          <p:cNvSpPr>
            <a:spLocks noChangeShapeType="1"/>
          </p:cNvSpPr>
          <p:nvPr/>
        </p:nvSpPr>
        <p:spPr bwMode="auto">
          <a:xfrm flipV="1">
            <a:off x="1295400" y="1905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7" name="Line 39"/>
          <p:cNvSpPr>
            <a:spLocks noChangeShapeType="1"/>
          </p:cNvSpPr>
          <p:nvPr/>
        </p:nvSpPr>
        <p:spPr bwMode="auto">
          <a:xfrm>
            <a:off x="1295400" y="1905000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8" name="Line 40"/>
          <p:cNvSpPr>
            <a:spLocks noChangeShapeType="1"/>
          </p:cNvSpPr>
          <p:nvPr/>
        </p:nvSpPr>
        <p:spPr bwMode="auto">
          <a:xfrm>
            <a:off x="6705600" y="19050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9" name="Line 41"/>
          <p:cNvSpPr>
            <a:spLocks noChangeShapeType="1"/>
          </p:cNvSpPr>
          <p:nvPr/>
        </p:nvSpPr>
        <p:spPr bwMode="auto">
          <a:xfrm>
            <a:off x="8534400" y="3581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60" name="Line 42"/>
          <p:cNvSpPr>
            <a:spLocks noChangeShapeType="1"/>
          </p:cNvSpPr>
          <p:nvPr/>
        </p:nvSpPr>
        <p:spPr bwMode="auto">
          <a:xfrm flipV="1">
            <a:off x="7924800" y="2514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1" name="Line 43"/>
          <p:cNvSpPr>
            <a:spLocks noChangeShapeType="1"/>
          </p:cNvSpPr>
          <p:nvPr/>
        </p:nvSpPr>
        <p:spPr bwMode="auto">
          <a:xfrm flipH="1">
            <a:off x="533400" y="1447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2" name="Line 44"/>
          <p:cNvSpPr>
            <a:spLocks noChangeShapeType="1"/>
          </p:cNvSpPr>
          <p:nvPr/>
        </p:nvSpPr>
        <p:spPr bwMode="auto">
          <a:xfrm>
            <a:off x="533400" y="14478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3" name="Line 45"/>
          <p:cNvSpPr>
            <a:spLocks noChangeShapeType="1"/>
          </p:cNvSpPr>
          <p:nvPr/>
        </p:nvSpPr>
        <p:spPr bwMode="auto">
          <a:xfrm>
            <a:off x="533400" y="2895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64" name="Text Box 46"/>
          <p:cNvSpPr txBox="1">
            <a:spLocks noChangeArrowheads="1"/>
          </p:cNvSpPr>
          <p:nvPr/>
        </p:nvSpPr>
        <p:spPr bwMode="auto">
          <a:xfrm rot="-5400000">
            <a:off x="1411287" y="3084513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/>
              <a:t>Addr.</a:t>
            </a:r>
          </a:p>
        </p:txBody>
      </p:sp>
      <p:sp>
        <p:nvSpPr>
          <p:cNvPr id="34865" name="Text Box 47"/>
          <p:cNvSpPr txBox="1">
            <a:spLocks noChangeArrowheads="1"/>
          </p:cNvSpPr>
          <p:nvPr/>
        </p:nvSpPr>
        <p:spPr bwMode="auto">
          <a:xfrm>
            <a:off x="1219200" y="388620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/>
              <a:t>Data</a:t>
            </a:r>
            <a:endParaRPr lang="en-US" sz="1600" b="1" dirty="0"/>
          </a:p>
        </p:txBody>
      </p:sp>
      <p:sp>
        <p:nvSpPr>
          <p:cNvPr id="34866" name="Line 48"/>
          <p:cNvSpPr>
            <a:spLocks noChangeShapeType="1"/>
          </p:cNvSpPr>
          <p:nvPr/>
        </p:nvSpPr>
        <p:spPr bwMode="auto">
          <a:xfrm>
            <a:off x="4495800" y="4114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67" name="Line 49"/>
          <p:cNvSpPr>
            <a:spLocks noChangeShapeType="1"/>
          </p:cNvSpPr>
          <p:nvPr/>
        </p:nvSpPr>
        <p:spPr bwMode="auto">
          <a:xfrm>
            <a:off x="6324600" y="4267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68" name="Line 50"/>
          <p:cNvSpPr>
            <a:spLocks noChangeShapeType="1"/>
          </p:cNvSpPr>
          <p:nvPr/>
        </p:nvSpPr>
        <p:spPr bwMode="auto">
          <a:xfrm>
            <a:off x="1676400" y="2895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69" name="Line 51"/>
          <p:cNvSpPr>
            <a:spLocks noChangeShapeType="1"/>
          </p:cNvSpPr>
          <p:nvPr/>
        </p:nvSpPr>
        <p:spPr bwMode="auto">
          <a:xfrm>
            <a:off x="67818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0" name="Line 60"/>
          <p:cNvSpPr>
            <a:spLocks noChangeShapeType="1"/>
          </p:cNvSpPr>
          <p:nvPr/>
        </p:nvSpPr>
        <p:spPr bwMode="auto">
          <a:xfrm flipH="1" flipV="1">
            <a:off x="6934200" y="4419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1" name="Text Box 61"/>
          <p:cNvSpPr txBox="1">
            <a:spLocks noChangeArrowheads="1"/>
          </p:cNvSpPr>
          <p:nvPr/>
        </p:nvSpPr>
        <p:spPr bwMode="auto">
          <a:xfrm>
            <a:off x="7010400" y="457200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34872" name="Oval 63"/>
          <p:cNvSpPr>
            <a:spLocks noChangeArrowheads="1"/>
          </p:cNvSpPr>
          <p:nvPr/>
        </p:nvSpPr>
        <p:spPr bwMode="auto">
          <a:xfrm>
            <a:off x="1524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Oval 64"/>
          <p:cNvSpPr>
            <a:spLocks noChangeArrowheads="1"/>
          </p:cNvSpPr>
          <p:nvPr/>
        </p:nvSpPr>
        <p:spPr bwMode="auto">
          <a:xfrm>
            <a:off x="66294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Oval 65"/>
          <p:cNvSpPr>
            <a:spLocks noChangeArrowheads="1"/>
          </p:cNvSpPr>
          <p:nvPr/>
        </p:nvSpPr>
        <p:spPr bwMode="auto">
          <a:xfrm>
            <a:off x="44958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5" name="Line 66"/>
          <p:cNvSpPr>
            <a:spLocks noChangeShapeType="1"/>
          </p:cNvSpPr>
          <p:nvPr/>
        </p:nvSpPr>
        <p:spPr bwMode="auto">
          <a:xfrm>
            <a:off x="5029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6" name="Line 67"/>
          <p:cNvSpPr>
            <a:spLocks noChangeShapeType="1"/>
          </p:cNvSpPr>
          <p:nvPr/>
        </p:nvSpPr>
        <p:spPr bwMode="auto">
          <a:xfrm>
            <a:off x="36576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7" name="Line 68"/>
          <p:cNvSpPr>
            <a:spLocks noChangeShapeType="1"/>
          </p:cNvSpPr>
          <p:nvPr/>
        </p:nvSpPr>
        <p:spPr bwMode="auto">
          <a:xfrm>
            <a:off x="4953000" y="2667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8" name="Line 69"/>
          <p:cNvSpPr>
            <a:spLocks noChangeShapeType="1"/>
          </p:cNvSpPr>
          <p:nvPr/>
        </p:nvSpPr>
        <p:spPr bwMode="auto">
          <a:xfrm>
            <a:off x="36576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9" name="Oval 70"/>
          <p:cNvSpPr>
            <a:spLocks noChangeArrowheads="1"/>
          </p:cNvSpPr>
          <p:nvPr/>
        </p:nvSpPr>
        <p:spPr bwMode="auto">
          <a:xfrm>
            <a:off x="48768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0" name="Line 71"/>
          <p:cNvSpPr>
            <a:spLocks noChangeShapeType="1"/>
          </p:cNvSpPr>
          <p:nvPr/>
        </p:nvSpPr>
        <p:spPr bwMode="auto">
          <a:xfrm>
            <a:off x="47244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1" name="Text Box 72"/>
          <p:cNvSpPr txBox="1">
            <a:spLocks noChangeArrowheads="1"/>
          </p:cNvSpPr>
          <p:nvPr/>
        </p:nvSpPr>
        <p:spPr bwMode="auto">
          <a:xfrm>
            <a:off x="5313363" y="5486400"/>
            <a:ext cx="73289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chemeClr val="bg1"/>
                </a:solidFill>
              </a:rPr>
              <a:t>Sign</a:t>
            </a:r>
          </a:p>
          <a:p>
            <a:pPr algn="ctr" eaLnBrk="1" hangingPunct="1"/>
            <a:r>
              <a:rPr lang="en-US" sz="1200" b="1" dirty="0">
                <a:solidFill>
                  <a:schemeClr val="bg1"/>
                </a:solidFill>
              </a:rPr>
              <a:t> extend </a:t>
            </a:r>
          </a:p>
        </p:txBody>
      </p:sp>
      <p:sp>
        <p:nvSpPr>
          <p:cNvPr id="34883" name="Oval 74"/>
          <p:cNvSpPr>
            <a:spLocks noChangeArrowheads="1"/>
          </p:cNvSpPr>
          <p:nvPr/>
        </p:nvSpPr>
        <p:spPr bwMode="auto">
          <a:xfrm>
            <a:off x="6705600" y="4114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4" name="Line 75"/>
          <p:cNvSpPr>
            <a:spLocks noChangeShapeType="1"/>
          </p:cNvSpPr>
          <p:nvPr/>
        </p:nvSpPr>
        <p:spPr bwMode="auto">
          <a:xfrm flipV="1">
            <a:off x="6858000" y="4419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5" name="Line 76"/>
          <p:cNvSpPr>
            <a:spLocks noChangeShapeType="1"/>
          </p:cNvSpPr>
          <p:nvPr/>
        </p:nvSpPr>
        <p:spPr bwMode="auto">
          <a:xfrm>
            <a:off x="6019800" y="571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6" name="Line 77"/>
          <p:cNvSpPr>
            <a:spLocks noChangeShapeType="1"/>
          </p:cNvSpPr>
          <p:nvPr/>
        </p:nvSpPr>
        <p:spPr bwMode="auto">
          <a:xfrm flipV="1">
            <a:off x="6248400" y="4953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7" name="Line 78"/>
          <p:cNvSpPr>
            <a:spLocks noChangeShapeType="1"/>
          </p:cNvSpPr>
          <p:nvPr/>
        </p:nvSpPr>
        <p:spPr bwMode="auto">
          <a:xfrm flipV="1">
            <a:off x="6248400" y="44196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9" name="Line 80"/>
          <p:cNvSpPr>
            <a:spLocks noChangeShapeType="1"/>
          </p:cNvSpPr>
          <p:nvPr/>
        </p:nvSpPr>
        <p:spPr bwMode="auto">
          <a:xfrm>
            <a:off x="5029200" y="6096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1" name="Text Box 82"/>
          <p:cNvSpPr txBox="1">
            <a:spLocks noChangeArrowheads="1"/>
          </p:cNvSpPr>
          <p:nvPr/>
        </p:nvSpPr>
        <p:spPr bwMode="auto">
          <a:xfrm>
            <a:off x="4343400" y="6096000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200" b="1" dirty="0" smtClean="0"/>
              <a:t>12-15</a:t>
            </a:r>
            <a:endParaRPr lang="en-US" sz="1200" b="1" dirty="0"/>
          </a:p>
        </p:txBody>
      </p:sp>
      <p:sp>
        <p:nvSpPr>
          <p:cNvPr id="34893" name="Text Box 84"/>
          <p:cNvSpPr txBox="1">
            <a:spLocks noChangeArrowheads="1"/>
          </p:cNvSpPr>
          <p:nvPr/>
        </p:nvSpPr>
        <p:spPr bwMode="auto">
          <a:xfrm>
            <a:off x="3810000" y="2438400"/>
            <a:ext cx="3898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1" dirty="0" smtClean="0"/>
              <a:t>4-7</a:t>
            </a:r>
            <a:endParaRPr lang="en-US" sz="1200" b="1" dirty="0"/>
          </a:p>
        </p:txBody>
      </p:sp>
      <p:sp>
        <p:nvSpPr>
          <p:cNvPr id="34894" name="Text Box 85"/>
          <p:cNvSpPr txBox="1">
            <a:spLocks noChangeArrowheads="1"/>
          </p:cNvSpPr>
          <p:nvPr/>
        </p:nvSpPr>
        <p:spPr bwMode="auto">
          <a:xfrm>
            <a:off x="4495800" y="2286000"/>
            <a:ext cx="4667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1" dirty="0" smtClean="0"/>
              <a:t>8-11</a:t>
            </a:r>
            <a:endParaRPr lang="en-US" sz="1200" b="1" dirty="0"/>
          </a:p>
        </p:txBody>
      </p:sp>
      <p:sp>
        <p:nvSpPr>
          <p:cNvPr id="34895" name="Line 86"/>
          <p:cNvSpPr>
            <a:spLocks noChangeShapeType="1"/>
          </p:cNvSpPr>
          <p:nvPr/>
        </p:nvSpPr>
        <p:spPr bwMode="auto">
          <a:xfrm flipV="1">
            <a:off x="838200" y="2971800"/>
            <a:ext cx="76200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6" name="Text Box 87"/>
          <p:cNvSpPr txBox="1">
            <a:spLocks noChangeArrowheads="1"/>
          </p:cNvSpPr>
          <p:nvPr/>
        </p:nvSpPr>
        <p:spPr bwMode="auto">
          <a:xfrm>
            <a:off x="304800" y="3581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 dirty="0" smtClean="0"/>
              <a:t>ID</a:t>
            </a:r>
            <a:endParaRPr lang="en-US" sz="1600" b="1" dirty="0"/>
          </a:p>
        </p:txBody>
      </p:sp>
      <p:sp>
        <p:nvSpPr>
          <p:cNvPr id="34897" name="Text Box 88"/>
          <p:cNvSpPr txBox="1">
            <a:spLocks noChangeArrowheads="1"/>
          </p:cNvSpPr>
          <p:nvPr/>
        </p:nvSpPr>
        <p:spPr bwMode="auto">
          <a:xfrm>
            <a:off x="3657600" y="5638800"/>
            <a:ext cx="651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err="1" smtClean="0"/>
              <a:t>MRg</a:t>
            </a:r>
            <a:endParaRPr lang="en-US" sz="1600" b="1" dirty="0"/>
          </a:p>
        </p:txBody>
      </p:sp>
      <p:sp>
        <p:nvSpPr>
          <p:cNvPr id="34898" name="Line 89"/>
          <p:cNvSpPr>
            <a:spLocks noChangeShapeType="1"/>
          </p:cNvSpPr>
          <p:nvPr/>
        </p:nvSpPr>
        <p:spPr bwMode="auto">
          <a:xfrm flipV="1">
            <a:off x="4191000" y="4191000"/>
            <a:ext cx="304800" cy="1524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1" name="Text Box 92"/>
          <p:cNvSpPr txBox="1">
            <a:spLocks noChangeArrowheads="1"/>
          </p:cNvSpPr>
          <p:nvPr/>
        </p:nvSpPr>
        <p:spPr bwMode="auto">
          <a:xfrm rot="-5400000">
            <a:off x="6566796" y="3339098"/>
            <a:ext cx="7665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/>
              <a:t>ALUB</a:t>
            </a:r>
            <a:endParaRPr lang="en-US" sz="1600" b="1" dirty="0"/>
          </a:p>
        </p:txBody>
      </p:sp>
      <p:sp>
        <p:nvSpPr>
          <p:cNvPr id="34902" name="Line 93"/>
          <p:cNvSpPr>
            <a:spLocks noChangeShapeType="1"/>
          </p:cNvSpPr>
          <p:nvPr/>
        </p:nvSpPr>
        <p:spPr bwMode="auto">
          <a:xfrm>
            <a:off x="6858000" y="39624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3" name="Line 94"/>
          <p:cNvSpPr>
            <a:spLocks noChangeShapeType="1"/>
          </p:cNvSpPr>
          <p:nvPr/>
        </p:nvSpPr>
        <p:spPr bwMode="auto">
          <a:xfrm flipV="1">
            <a:off x="6705600" y="29718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4" name="Text Box 95"/>
          <p:cNvSpPr txBox="1">
            <a:spLocks noChangeArrowheads="1"/>
          </p:cNvSpPr>
          <p:nvPr/>
        </p:nvSpPr>
        <p:spPr bwMode="auto">
          <a:xfrm rot="-5400000">
            <a:off x="6173774" y="3339098"/>
            <a:ext cx="790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/>
              <a:t>ALUA</a:t>
            </a:r>
            <a:endParaRPr lang="en-US" sz="1600" b="1" dirty="0"/>
          </a:p>
        </p:txBody>
      </p:sp>
      <p:sp>
        <p:nvSpPr>
          <p:cNvPr id="34905" name="Text Box 96"/>
          <p:cNvSpPr txBox="1">
            <a:spLocks noChangeArrowheads="1"/>
          </p:cNvSpPr>
          <p:nvPr/>
        </p:nvSpPr>
        <p:spPr bwMode="auto">
          <a:xfrm>
            <a:off x="4800600" y="4419600"/>
            <a:ext cx="5036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/>
              <a:t>RD</a:t>
            </a:r>
            <a:endParaRPr lang="en-US" sz="1600" b="1" dirty="0"/>
          </a:p>
        </p:txBody>
      </p:sp>
      <p:sp>
        <p:nvSpPr>
          <p:cNvPr id="34906" name="Line 97"/>
          <p:cNvSpPr>
            <a:spLocks noChangeShapeType="1"/>
          </p:cNvSpPr>
          <p:nvPr/>
        </p:nvSpPr>
        <p:spPr bwMode="auto">
          <a:xfrm flipV="1">
            <a:off x="4953000" y="37338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7" name="Line 98"/>
          <p:cNvSpPr>
            <a:spLocks noChangeShapeType="1"/>
          </p:cNvSpPr>
          <p:nvPr/>
        </p:nvSpPr>
        <p:spPr bwMode="auto">
          <a:xfrm flipV="1">
            <a:off x="3505200" y="38862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8" name="Text Box 99"/>
          <p:cNvSpPr txBox="1">
            <a:spLocks noChangeArrowheads="1"/>
          </p:cNvSpPr>
          <p:nvPr/>
        </p:nvSpPr>
        <p:spPr bwMode="auto">
          <a:xfrm>
            <a:off x="2895600" y="4572000"/>
            <a:ext cx="6174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/>
              <a:t>IRW</a:t>
            </a:r>
            <a:endParaRPr lang="en-US" sz="1600" b="1" dirty="0"/>
          </a:p>
        </p:txBody>
      </p:sp>
      <p:sp>
        <p:nvSpPr>
          <p:cNvPr id="34909" name="Text Box 100"/>
          <p:cNvSpPr txBox="1">
            <a:spLocks noChangeArrowheads="1"/>
          </p:cNvSpPr>
          <p:nvPr/>
        </p:nvSpPr>
        <p:spPr bwMode="auto">
          <a:xfrm>
            <a:off x="5257800" y="2057400"/>
            <a:ext cx="5373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/>
              <a:t>RW</a:t>
            </a:r>
            <a:endParaRPr lang="en-US" sz="1600" b="1" dirty="0"/>
          </a:p>
        </p:txBody>
      </p:sp>
      <p:sp>
        <p:nvSpPr>
          <p:cNvPr id="34910" name="Line 101"/>
          <p:cNvSpPr>
            <a:spLocks noChangeShapeType="1"/>
          </p:cNvSpPr>
          <p:nvPr/>
        </p:nvSpPr>
        <p:spPr bwMode="auto">
          <a:xfrm>
            <a:off x="5334000" y="2286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12" name="Line 103"/>
          <p:cNvSpPr>
            <a:spLocks noChangeShapeType="1"/>
          </p:cNvSpPr>
          <p:nvPr/>
        </p:nvSpPr>
        <p:spPr bwMode="auto">
          <a:xfrm flipV="1">
            <a:off x="2362200" y="4419600"/>
            <a:ext cx="0" cy="1524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13" name="Text Box 104"/>
          <p:cNvSpPr txBox="1">
            <a:spLocks noChangeArrowheads="1"/>
          </p:cNvSpPr>
          <p:nvPr/>
        </p:nvSpPr>
        <p:spPr bwMode="auto">
          <a:xfrm>
            <a:off x="2057400" y="5867400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/>
              <a:t>MW</a:t>
            </a:r>
            <a:endParaRPr lang="en-US" sz="1600" b="1" dirty="0"/>
          </a:p>
        </p:txBody>
      </p:sp>
      <p:sp>
        <p:nvSpPr>
          <p:cNvPr id="34926" name="Line 117"/>
          <p:cNvSpPr>
            <a:spLocks noChangeShapeType="1"/>
          </p:cNvSpPr>
          <p:nvPr/>
        </p:nvSpPr>
        <p:spPr bwMode="auto">
          <a:xfrm>
            <a:off x="3657600" y="2057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27" name="Text Box 118"/>
          <p:cNvSpPr txBox="1">
            <a:spLocks noChangeArrowheads="1"/>
          </p:cNvSpPr>
          <p:nvPr/>
        </p:nvSpPr>
        <p:spPr bwMode="auto">
          <a:xfrm>
            <a:off x="3886200" y="1981200"/>
            <a:ext cx="4667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1" dirty="0" smtClean="0"/>
              <a:t>0-11</a:t>
            </a:r>
            <a:endParaRPr lang="en-US" sz="1200" b="1" dirty="0"/>
          </a:p>
        </p:txBody>
      </p:sp>
      <p:sp>
        <p:nvSpPr>
          <p:cNvPr id="34928" name="Oval 119"/>
          <p:cNvSpPr>
            <a:spLocks noChangeArrowheads="1"/>
          </p:cNvSpPr>
          <p:nvPr/>
        </p:nvSpPr>
        <p:spPr bwMode="auto">
          <a:xfrm>
            <a:off x="8229600" y="1981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9" name="Line 120"/>
          <p:cNvSpPr>
            <a:spLocks noChangeShapeType="1"/>
          </p:cNvSpPr>
          <p:nvPr/>
        </p:nvSpPr>
        <p:spPr bwMode="auto">
          <a:xfrm>
            <a:off x="7696200" y="2057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4" name="Line 125"/>
          <p:cNvSpPr>
            <a:spLocks noChangeShapeType="1"/>
          </p:cNvSpPr>
          <p:nvPr/>
        </p:nvSpPr>
        <p:spPr bwMode="auto">
          <a:xfrm flipH="1">
            <a:off x="8458200" y="2133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5" name="Line 126"/>
          <p:cNvSpPr>
            <a:spLocks noChangeShapeType="1"/>
          </p:cNvSpPr>
          <p:nvPr/>
        </p:nvSpPr>
        <p:spPr bwMode="auto">
          <a:xfrm>
            <a:off x="7924800" y="2514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6" name="Line 127"/>
          <p:cNvSpPr>
            <a:spLocks noChangeShapeType="1"/>
          </p:cNvSpPr>
          <p:nvPr/>
        </p:nvSpPr>
        <p:spPr bwMode="auto">
          <a:xfrm flipV="1">
            <a:off x="83058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7" name="Line 128"/>
          <p:cNvSpPr>
            <a:spLocks noChangeShapeType="1"/>
          </p:cNvSpPr>
          <p:nvPr/>
        </p:nvSpPr>
        <p:spPr bwMode="auto">
          <a:xfrm flipV="1">
            <a:off x="8305800" y="144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8" name="Line 129"/>
          <p:cNvSpPr>
            <a:spLocks noChangeShapeType="1"/>
          </p:cNvSpPr>
          <p:nvPr/>
        </p:nvSpPr>
        <p:spPr bwMode="auto">
          <a:xfrm flipH="1">
            <a:off x="8382000" y="1371600"/>
            <a:ext cx="22860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9" name="Text Box 130"/>
          <p:cNvSpPr txBox="1">
            <a:spLocks noChangeArrowheads="1"/>
          </p:cNvSpPr>
          <p:nvPr/>
        </p:nvSpPr>
        <p:spPr bwMode="auto">
          <a:xfrm>
            <a:off x="7991475" y="1066800"/>
            <a:ext cx="5822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/>
              <a:t>PCS</a:t>
            </a:r>
            <a:endParaRPr lang="en-US" sz="1600" b="1" dirty="0"/>
          </a:p>
        </p:txBody>
      </p:sp>
      <p:sp>
        <p:nvSpPr>
          <p:cNvPr id="34940" name="Line 131"/>
          <p:cNvSpPr>
            <a:spLocks noChangeShapeType="1"/>
          </p:cNvSpPr>
          <p:nvPr/>
        </p:nvSpPr>
        <p:spPr bwMode="auto">
          <a:xfrm>
            <a:off x="914400" y="24384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41" name="Text Box 132"/>
          <p:cNvSpPr txBox="1">
            <a:spLocks noChangeArrowheads="1"/>
          </p:cNvSpPr>
          <p:nvPr/>
        </p:nvSpPr>
        <p:spPr bwMode="auto">
          <a:xfrm rot="-5400000">
            <a:off x="568932" y="1842085"/>
            <a:ext cx="6623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 smtClean="0"/>
              <a:t>PCW</a:t>
            </a:r>
            <a:endParaRPr lang="en-US" sz="1600" b="1" dirty="0"/>
          </a:p>
        </p:txBody>
      </p:sp>
      <p:sp>
        <p:nvSpPr>
          <p:cNvPr id="34942" name="Line 133"/>
          <p:cNvSpPr>
            <a:spLocks noChangeShapeType="1"/>
          </p:cNvSpPr>
          <p:nvPr/>
        </p:nvSpPr>
        <p:spPr bwMode="auto">
          <a:xfrm flipH="1">
            <a:off x="3048000" y="20574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43" name="Rectangle 135"/>
          <p:cNvSpPr>
            <a:spLocks noChangeArrowheads="1"/>
          </p:cNvSpPr>
          <p:nvPr/>
        </p:nvSpPr>
        <p:spPr bwMode="auto">
          <a:xfrm>
            <a:off x="2133600" y="1905000"/>
            <a:ext cx="106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400" b="1" dirty="0" smtClean="0"/>
              <a:t>12 to 15 to</a:t>
            </a:r>
            <a:endParaRPr lang="en-US" sz="1400" b="1" dirty="0"/>
          </a:p>
          <a:p>
            <a:pPr algn="ctr" eaLnBrk="1" hangingPunct="1"/>
            <a:r>
              <a:rPr lang="en-US" sz="1400" b="1" dirty="0"/>
              <a:t>Control</a:t>
            </a:r>
          </a:p>
          <a:p>
            <a:pPr algn="ctr" eaLnBrk="1" hangingPunct="1"/>
            <a:r>
              <a:rPr lang="en-US" sz="1400" b="1" dirty="0"/>
              <a:t>FSM</a:t>
            </a:r>
          </a:p>
        </p:txBody>
      </p:sp>
      <p:sp>
        <p:nvSpPr>
          <p:cNvPr id="34944" name="Rectangle 137"/>
          <p:cNvSpPr>
            <a:spLocks noChangeArrowheads="1"/>
          </p:cNvSpPr>
          <p:nvPr/>
        </p:nvSpPr>
        <p:spPr bwMode="auto">
          <a:xfrm rot="-5400000">
            <a:off x="4285794" y="3195251"/>
            <a:ext cx="3898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1" dirty="0" smtClean="0"/>
              <a:t>0-3</a:t>
            </a:r>
            <a:endParaRPr lang="en-US" sz="1200" b="1" dirty="0"/>
          </a:p>
        </p:txBody>
      </p:sp>
      <p:sp>
        <p:nvSpPr>
          <p:cNvPr id="34945" name="Freeform 138"/>
          <p:cNvSpPr>
            <a:spLocks/>
          </p:cNvSpPr>
          <p:nvPr/>
        </p:nvSpPr>
        <p:spPr bwMode="auto">
          <a:xfrm>
            <a:off x="4572000" y="3352800"/>
            <a:ext cx="228600" cy="228600"/>
          </a:xfrm>
          <a:custGeom>
            <a:avLst/>
            <a:gdLst>
              <a:gd name="T0" fmla="*/ 0 w 144"/>
              <a:gd name="T1" fmla="*/ 0 h 192"/>
              <a:gd name="T2" fmla="*/ 2147483647 w 144"/>
              <a:gd name="T3" fmla="*/ 2147483647 h 192"/>
              <a:gd name="T4" fmla="*/ 2147483647 w 144"/>
              <a:gd name="T5" fmla="*/ 2147483647 h 192"/>
              <a:gd name="T6" fmla="*/ 0 60000 65536"/>
              <a:gd name="T7" fmla="*/ 0 60000 65536"/>
              <a:gd name="T8" fmla="*/ 0 60000 65536"/>
              <a:gd name="T9" fmla="*/ 0 w 144"/>
              <a:gd name="T10" fmla="*/ 0 h 192"/>
              <a:gd name="T11" fmla="*/ 144 w 1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92">
                <a:moveTo>
                  <a:pt x="0" y="0"/>
                </a:moveTo>
                <a:cubicBezTo>
                  <a:pt x="12" y="8"/>
                  <a:pt x="24" y="16"/>
                  <a:pt x="48" y="48"/>
                </a:cubicBezTo>
                <a:cubicBezTo>
                  <a:pt x="72" y="80"/>
                  <a:pt x="108" y="136"/>
                  <a:pt x="144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33" name="Straight Arrow Connector 132"/>
          <p:cNvCxnSpPr>
            <a:stCxn id="34889" idx="1"/>
            <a:endCxn id="34828" idx="1"/>
          </p:cNvCxnSpPr>
          <p:nvPr/>
        </p:nvCxnSpPr>
        <p:spPr>
          <a:xfrm rot="16200000" flipV="1">
            <a:off x="6725842" y="5278041"/>
            <a:ext cx="1620836" cy="15081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34889" idx="0"/>
          </p:cNvCxnSpPr>
          <p:nvPr/>
        </p:nvCxnSpPr>
        <p:spPr>
          <a:xfrm>
            <a:off x="3810000" y="6096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Text Box 61"/>
          <p:cNvSpPr txBox="1">
            <a:spLocks noChangeArrowheads="1"/>
          </p:cNvSpPr>
          <p:nvPr/>
        </p:nvSpPr>
        <p:spPr bwMode="auto">
          <a:xfrm>
            <a:off x="6705600" y="5638800"/>
            <a:ext cx="3337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 smtClean="0"/>
              <a:t>-1</a:t>
            </a:r>
          </a:p>
        </p:txBody>
      </p:sp>
      <p:cxnSp>
        <p:nvCxnSpPr>
          <p:cNvPr id="146" name="Straight Connector 145"/>
          <p:cNvCxnSpPr>
            <a:stCxn id="34926" idx="1"/>
            <a:endCxn id="34929" idx="0"/>
          </p:cNvCxnSpPr>
          <p:nvPr/>
        </p:nvCxnSpPr>
        <p:spPr>
          <a:xfrm rot="5400000" flipH="1" flipV="1">
            <a:off x="7277100" y="1638300"/>
            <a:ext cx="1588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>
            <a:off x="2210594" y="4495800"/>
            <a:ext cx="31996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57200" y="56388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 rot="-5400000">
            <a:off x="238873" y="5509454"/>
            <a:ext cx="113635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Control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unit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</a:t>
            </a:r>
            <a:endParaRPr lang="en-US" dirty="0"/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167312" y="2362200"/>
            <a:ext cx="1295400" cy="1219200"/>
            <a:chOff x="3264" y="1152"/>
            <a:chExt cx="816" cy="768"/>
          </a:xfrm>
        </p:grpSpPr>
        <p:sp>
          <p:nvSpPr>
            <p:cNvPr id="93" name="Oval 92"/>
            <p:cNvSpPr>
              <a:spLocks noChangeArrowheads="1"/>
            </p:cNvSpPr>
            <p:nvPr/>
          </p:nvSpPr>
          <p:spPr bwMode="auto">
            <a:xfrm>
              <a:off x="3264" y="1152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94" name="Text Box 8"/>
            <p:cNvSpPr txBox="1">
              <a:spLocks noChangeArrowheads="1"/>
            </p:cNvSpPr>
            <p:nvPr/>
          </p:nvSpPr>
          <p:spPr bwMode="auto">
            <a:xfrm>
              <a:off x="3264" y="1248"/>
              <a:ext cx="81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solidFill>
                    <a:schemeClr val="accent4">
                      <a:lumMod val="10000"/>
                    </a:schemeClr>
                  </a:solidFill>
                </a:rPr>
                <a:t>Instr.</a:t>
              </a:r>
            </a:p>
            <a:p>
              <a:pPr algn="ctr" eaLnBrk="1" hangingPunct="1"/>
              <a:r>
                <a:rPr lang="en-US" sz="1400" b="1">
                  <a:solidFill>
                    <a:schemeClr val="accent4">
                      <a:lumMod val="10000"/>
                    </a:schemeClr>
                  </a:solidFill>
                </a:rPr>
                <a:t> decode/reg.</a:t>
              </a:r>
            </a:p>
            <a:p>
              <a:pPr algn="ctr" eaLnBrk="1" hangingPunct="1"/>
              <a:r>
                <a:rPr lang="en-US" sz="1400" b="1">
                  <a:solidFill>
                    <a:schemeClr val="accent4">
                      <a:lumMod val="10000"/>
                    </a:schemeClr>
                  </a:solidFill>
                </a:rPr>
                <a:t> fetch/branch</a:t>
              </a:r>
            </a:p>
            <a:p>
              <a:pPr algn="ctr" eaLnBrk="1" hangingPunct="1"/>
              <a:r>
                <a:rPr lang="en-US" sz="1400" b="1">
                  <a:solidFill>
                    <a:schemeClr val="accent4">
                      <a:lumMod val="10000"/>
                    </a:schemeClr>
                  </a:solidFill>
                </a:rPr>
                <a:t> addr.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405317" y="3810000"/>
            <a:ext cx="1295401" cy="1219200"/>
            <a:chOff x="4368" y="1200"/>
            <a:chExt cx="816" cy="768"/>
          </a:xfrm>
        </p:grpSpPr>
        <p:sp>
          <p:nvSpPr>
            <p:cNvPr id="91" name="Text Box 23"/>
            <p:cNvSpPr txBox="1">
              <a:spLocks noChangeArrowheads="1"/>
            </p:cNvSpPr>
            <p:nvPr/>
          </p:nvSpPr>
          <p:spPr bwMode="auto">
            <a:xfrm>
              <a:off x="4416" y="1392"/>
              <a:ext cx="73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ALU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operation</a:t>
              </a:r>
            </a:p>
          </p:txBody>
        </p:sp>
        <p:sp>
          <p:nvSpPr>
            <p:cNvPr id="92" name="Oval 91"/>
            <p:cNvSpPr>
              <a:spLocks noChangeArrowheads="1"/>
            </p:cNvSpPr>
            <p:nvPr/>
          </p:nvSpPr>
          <p:spPr bwMode="auto">
            <a:xfrm>
              <a:off x="4368" y="1200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005512" y="3886200"/>
            <a:ext cx="1314450" cy="1219200"/>
            <a:chOff x="3636" y="2160"/>
            <a:chExt cx="828" cy="768"/>
          </a:xfrm>
        </p:grpSpPr>
        <p:sp>
          <p:nvSpPr>
            <p:cNvPr id="89" name="Text Box 20"/>
            <p:cNvSpPr txBox="1">
              <a:spLocks noChangeArrowheads="1"/>
            </p:cNvSpPr>
            <p:nvPr/>
          </p:nvSpPr>
          <p:spPr bwMode="auto">
            <a:xfrm>
              <a:off x="3636" y="2304"/>
              <a:ext cx="77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Write PC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on branch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condition</a:t>
              </a:r>
            </a:p>
          </p:txBody>
        </p:sp>
        <p:sp>
          <p:nvSpPr>
            <p:cNvPr id="90" name="Oval 89"/>
            <p:cNvSpPr>
              <a:spLocks noChangeArrowheads="1"/>
            </p:cNvSpPr>
            <p:nvPr/>
          </p:nvSpPr>
          <p:spPr bwMode="auto">
            <a:xfrm>
              <a:off x="3648" y="2160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576513" y="5257800"/>
            <a:ext cx="1295400" cy="1219200"/>
            <a:chOff x="2544" y="2448"/>
            <a:chExt cx="816" cy="768"/>
          </a:xfrm>
        </p:grpSpPr>
        <p:sp>
          <p:nvSpPr>
            <p:cNvPr id="87" name="Text Box 14"/>
            <p:cNvSpPr txBox="1">
              <a:spLocks noChangeArrowheads="1"/>
            </p:cNvSpPr>
            <p:nvPr/>
          </p:nvSpPr>
          <p:spPr bwMode="auto">
            <a:xfrm>
              <a:off x="2641" y="2592"/>
              <a:ext cx="65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Write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memory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data</a:t>
              </a:r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auto">
            <a:xfrm>
              <a:off x="2544" y="2448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7605712" y="3810000"/>
            <a:ext cx="1309688" cy="1219200"/>
            <a:chOff x="4656" y="2400"/>
            <a:chExt cx="825" cy="768"/>
          </a:xfrm>
        </p:grpSpPr>
        <p:sp>
          <p:nvSpPr>
            <p:cNvPr id="85" name="Text Box 26"/>
            <p:cNvSpPr txBox="1">
              <a:spLocks noChangeArrowheads="1"/>
            </p:cNvSpPr>
            <p:nvPr/>
          </p:nvSpPr>
          <p:spPr bwMode="auto">
            <a:xfrm>
              <a:off x="4674" y="2544"/>
              <a:ext cx="80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Write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jump addr.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to PC</a:t>
              </a:r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4656" y="2400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747713" y="5257800"/>
            <a:ext cx="1295400" cy="1219200"/>
            <a:chOff x="2112" y="3120"/>
            <a:chExt cx="816" cy="768"/>
          </a:xfrm>
        </p:grpSpPr>
        <p:sp>
          <p:nvSpPr>
            <p:cNvPr id="83" name="Text Box 30"/>
            <p:cNvSpPr txBox="1">
              <a:spLocks noChangeArrowheads="1"/>
            </p:cNvSpPr>
            <p:nvPr/>
          </p:nvSpPr>
          <p:spPr bwMode="auto">
            <a:xfrm>
              <a:off x="2175" y="3312"/>
              <a:ext cx="6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Write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register</a:t>
              </a:r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2112" y="3120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47713" y="3810000"/>
            <a:ext cx="1295400" cy="1219200"/>
            <a:chOff x="768" y="3072"/>
            <a:chExt cx="816" cy="768"/>
          </a:xfrm>
        </p:grpSpPr>
        <p:sp>
          <p:nvSpPr>
            <p:cNvPr id="81" name="Text Box 17"/>
            <p:cNvSpPr txBox="1">
              <a:spLocks noChangeArrowheads="1"/>
            </p:cNvSpPr>
            <p:nvPr/>
          </p:nvSpPr>
          <p:spPr bwMode="auto">
            <a:xfrm>
              <a:off x="817" y="3216"/>
              <a:ext cx="65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Read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memory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data</a:t>
              </a:r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768" y="3072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424114" y="2362200"/>
            <a:ext cx="1295401" cy="1219200"/>
            <a:chOff x="1440" y="1200"/>
            <a:chExt cx="816" cy="768"/>
          </a:xfrm>
        </p:grpSpPr>
        <p:sp>
          <p:nvSpPr>
            <p:cNvPr id="79" name="Text Box 4"/>
            <p:cNvSpPr txBox="1">
              <a:spLocks noChangeArrowheads="1"/>
            </p:cNvSpPr>
            <p:nvPr/>
          </p:nvSpPr>
          <p:spPr bwMode="auto">
            <a:xfrm>
              <a:off x="1536" y="1296"/>
              <a:ext cx="621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Instr.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fetch/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adv. PC</a:t>
              </a:r>
            </a:p>
          </p:txBody>
        </p:sp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1440" y="1200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2500312" y="3810001"/>
            <a:ext cx="1295400" cy="1219200"/>
            <a:chOff x="1584" y="2448"/>
            <a:chExt cx="816" cy="768"/>
          </a:xfrm>
        </p:grpSpPr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1672" y="2585"/>
              <a:ext cx="67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Compute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memory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addr.</a:t>
              </a:r>
            </a:p>
          </p:txBody>
        </p:sp>
        <p:sp>
          <p:nvSpPr>
            <p:cNvPr id="78" name="Oval 77"/>
            <p:cNvSpPr>
              <a:spLocks noChangeArrowheads="1"/>
            </p:cNvSpPr>
            <p:nvPr/>
          </p:nvSpPr>
          <p:spPr bwMode="auto">
            <a:xfrm>
              <a:off x="1584" y="2448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4481512" y="5257800"/>
            <a:ext cx="1295400" cy="1219200"/>
            <a:chOff x="4272" y="3456"/>
            <a:chExt cx="816" cy="768"/>
          </a:xfrm>
        </p:grpSpPr>
        <p:sp>
          <p:nvSpPr>
            <p:cNvPr id="75" name="Text Box 31"/>
            <p:cNvSpPr txBox="1">
              <a:spLocks noChangeArrowheads="1"/>
            </p:cNvSpPr>
            <p:nvPr/>
          </p:nvSpPr>
          <p:spPr bwMode="auto">
            <a:xfrm>
              <a:off x="4358" y="3638"/>
              <a:ext cx="6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Write</a:t>
              </a:r>
            </a:p>
            <a:p>
              <a:pPr algn="ctr" eaLnBrk="1" hangingPunct="1"/>
              <a:r>
                <a:rPr lang="en-US" sz="1600" b="1">
                  <a:solidFill>
                    <a:schemeClr val="accent4">
                      <a:lumMod val="10000"/>
                    </a:schemeClr>
                  </a:solidFill>
                </a:rPr>
                <a:t> register</a:t>
              </a:r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4272" y="3456"/>
              <a:ext cx="816" cy="76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sp>
        <p:nvSpPr>
          <p:cNvPr id="35" name="Line 51"/>
          <p:cNvSpPr>
            <a:spLocks noChangeShapeType="1"/>
          </p:cNvSpPr>
          <p:nvPr/>
        </p:nvSpPr>
        <p:spPr bwMode="auto">
          <a:xfrm>
            <a:off x="3719512" y="2971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6" name="Line 52"/>
          <p:cNvSpPr>
            <a:spLocks noChangeShapeType="1"/>
          </p:cNvSpPr>
          <p:nvPr/>
        </p:nvSpPr>
        <p:spPr bwMode="auto">
          <a:xfrm flipH="1">
            <a:off x="3719512" y="3276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7" name="Line 53"/>
          <p:cNvSpPr>
            <a:spLocks noChangeShapeType="1"/>
          </p:cNvSpPr>
          <p:nvPr/>
        </p:nvSpPr>
        <p:spPr bwMode="auto">
          <a:xfrm flipH="1">
            <a:off x="2043112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>
            <a:off x="3186112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2" name="Line 55"/>
          <p:cNvSpPr>
            <a:spLocks noChangeShapeType="1"/>
          </p:cNvSpPr>
          <p:nvPr/>
        </p:nvSpPr>
        <p:spPr bwMode="auto">
          <a:xfrm>
            <a:off x="1433512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3" name="Line 56"/>
          <p:cNvSpPr>
            <a:spLocks noChangeShapeType="1"/>
          </p:cNvSpPr>
          <p:nvPr/>
        </p:nvSpPr>
        <p:spPr bwMode="auto">
          <a:xfrm flipH="1">
            <a:off x="5395912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5" name="Line 57"/>
          <p:cNvSpPr>
            <a:spLocks noChangeShapeType="1"/>
          </p:cNvSpPr>
          <p:nvPr/>
        </p:nvSpPr>
        <p:spPr bwMode="auto">
          <a:xfrm>
            <a:off x="5091112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6" name="Line 58"/>
          <p:cNvSpPr>
            <a:spLocks noChangeShapeType="1"/>
          </p:cNvSpPr>
          <p:nvPr/>
        </p:nvSpPr>
        <p:spPr bwMode="auto">
          <a:xfrm>
            <a:off x="6157912" y="3505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7" name="Line 59"/>
          <p:cNvSpPr>
            <a:spLocks noChangeShapeType="1"/>
          </p:cNvSpPr>
          <p:nvPr/>
        </p:nvSpPr>
        <p:spPr bwMode="auto">
          <a:xfrm>
            <a:off x="6386512" y="32766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 rot="20014307">
            <a:off x="3795712" y="3352800"/>
            <a:ext cx="1046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 lw or sw</a:t>
            </a:r>
          </a:p>
        </p:txBody>
      </p:sp>
      <p:sp>
        <p:nvSpPr>
          <p:cNvPr id="50" name="Text Box 61"/>
          <p:cNvSpPr txBox="1">
            <a:spLocks noChangeArrowheads="1"/>
          </p:cNvSpPr>
          <p:nvPr/>
        </p:nvSpPr>
        <p:spPr bwMode="auto">
          <a:xfrm>
            <a:off x="2043112" y="40386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 lw</a:t>
            </a:r>
          </a:p>
        </p:txBody>
      </p:sp>
      <p:sp>
        <p:nvSpPr>
          <p:cNvPr id="51" name="Text Box 62"/>
          <p:cNvSpPr txBox="1">
            <a:spLocks noChangeArrowheads="1"/>
          </p:cNvSpPr>
          <p:nvPr/>
        </p:nvSpPr>
        <p:spPr bwMode="auto">
          <a:xfrm>
            <a:off x="3338512" y="4953000"/>
            <a:ext cx="512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 sw</a:t>
            </a:r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5167312" y="3429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R</a:t>
            </a:r>
          </a:p>
        </p:txBody>
      </p:sp>
      <p:sp>
        <p:nvSpPr>
          <p:cNvPr id="53" name="Text Box 64"/>
          <p:cNvSpPr txBox="1">
            <a:spLocks noChangeArrowheads="1"/>
          </p:cNvSpPr>
          <p:nvPr/>
        </p:nvSpPr>
        <p:spPr bwMode="auto">
          <a:xfrm>
            <a:off x="5929312" y="35814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B</a:t>
            </a:r>
          </a:p>
        </p:txBody>
      </p:sp>
      <p:sp>
        <p:nvSpPr>
          <p:cNvPr id="54" name="Text Box 65"/>
          <p:cNvSpPr txBox="1">
            <a:spLocks noChangeArrowheads="1"/>
          </p:cNvSpPr>
          <p:nvPr/>
        </p:nvSpPr>
        <p:spPr bwMode="auto">
          <a:xfrm>
            <a:off x="6996112" y="33528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J</a:t>
            </a:r>
          </a:p>
        </p:txBody>
      </p:sp>
      <p:sp>
        <p:nvSpPr>
          <p:cNvPr id="55" name="Line 66"/>
          <p:cNvSpPr>
            <a:spLocks noChangeShapeType="1"/>
          </p:cNvSpPr>
          <p:nvPr/>
        </p:nvSpPr>
        <p:spPr bwMode="auto">
          <a:xfrm>
            <a:off x="8291512" y="5029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 flipH="1">
            <a:off x="442912" y="66294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7" name="Line 68"/>
          <p:cNvSpPr>
            <a:spLocks noChangeShapeType="1"/>
          </p:cNvSpPr>
          <p:nvPr/>
        </p:nvSpPr>
        <p:spPr bwMode="auto">
          <a:xfrm flipV="1">
            <a:off x="442912" y="2895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8" name="Line 69"/>
          <p:cNvSpPr>
            <a:spLocks noChangeShapeType="1"/>
          </p:cNvSpPr>
          <p:nvPr/>
        </p:nvSpPr>
        <p:spPr bwMode="auto">
          <a:xfrm>
            <a:off x="442912" y="2895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9" name="Line 70"/>
          <p:cNvSpPr>
            <a:spLocks noChangeShapeType="1"/>
          </p:cNvSpPr>
          <p:nvPr/>
        </p:nvSpPr>
        <p:spPr bwMode="auto">
          <a:xfrm>
            <a:off x="1433512" y="647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0" name="Line 71"/>
          <p:cNvSpPr>
            <a:spLocks noChangeShapeType="1"/>
          </p:cNvSpPr>
          <p:nvPr/>
        </p:nvSpPr>
        <p:spPr bwMode="auto">
          <a:xfrm>
            <a:off x="3262312" y="647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1" name="Line 72"/>
          <p:cNvSpPr>
            <a:spLocks noChangeShapeType="1"/>
          </p:cNvSpPr>
          <p:nvPr/>
        </p:nvSpPr>
        <p:spPr bwMode="auto">
          <a:xfrm>
            <a:off x="5167312" y="647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2" name="Line 73"/>
          <p:cNvSpPr>
            <a:spLocks noChangeShapeType="1"/>
          </p:cNvSpPr>
          <p:nvPr/>
        </p:nvSpPr>
        <p:spPr bwMode="auto">
          <a:xfrm>
            <a:off x="6691312" y="5105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3" name="Line 74"/>
          <p:cNvSpPr>
            <a:spLocks noChangeShapeType="1"/>
          </p:cNvSpPr>
          <p:nvPr/>
        </p:nvSpPr>
        <p:spPr bwMode="auto">
          <a:xfrm>
            <a:off x="3109912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4" name="Text Box 75"/>
          <p:cNvSpPr txBox="1">
            <a:spLocks noChangeArrowheads="1"/>
          </p:cNvSpPr>
          <p:nvPr/>
        </p:nvSpPr>
        <p:spPr bwMode="auto">
          <a:xfrm>
            <a:off x="3109912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Start</a:t>
            </a:r>
          </a:p>
        </p:txBody>
      </p:sp>
      <p:sp>
        <p:nvSpPr>
          <p:cNvPr id="65" name="Text Box 76"/>
          <p:cNvSpPr txBox="1">
            <a:spLocks noChangeArrowheads="1"/>
          </p:cNvSpPr>
          <p:nvPr/>
        </p:nvSpPr>
        <p:spPr bwMode="auto">
          <a:xfrm>
            <a:off x="1874837" y="219392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accent4">
                    <a:lumMod val="10000"/>
                  </a:schemeClr>
                </a:solidFill>
              </a:rPr>
              <a:t>State 0</a:t>
            </a:r>
          </a:p>
        </p:txBody>
      </p:sp>
      <p:sp>
        <p:nvSpPr>
          <p:cNvPr id="66" name="Text Box 77"/>
          <p:cNvSpPr txBox="1">
            <a:spLocks noChangeArrowheads="1"/>
          </p:cNvSpPr>
          <p:nvPr/>
        </p:nvSpPr>
        <p:spPr bwMode="auto">
          <a:xfrm>
            <a:off x="5014912" y="2286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67" name="Text Box 78"/>
          <p:cNvSpPr txBox="1">
            <a:spLocks noChangeArrowheads="1"/>
          </p:cNvSpPr>
          <p:nvPr/>
        </p:nvSpPr>
        <p:spPr bwMode="auto">
          <a:xfrm>
            <a:off x="2500312" y="3657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68" name="Text Box 79"/>
          <p:cNvSpPr txBox="1">
            <a:spLocks noChangeArrowheads="1"/>
          </p:cNvSpPr>
          <p:nvPr/>
        </p:nvSpPr>
        <p:spPr bwMode="auto">
          <a:xfrm>
            <a:off x="747712" y="3657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69" name="Text Box 80"/>
          <p:cNvSpPr txBox="1">
            <a:spLocks noChangeArrowheads="1"/>
          </p:cNvSpPr>
          <p:nvPr/>
        </p:nvSpPr>
        <p:spPr bwMode="auto">
          <a:xfrm>
            <a:off x="671512" y="5181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70" name="Text Box 81"/>
          <p:cNvSpPr txBox="1">
            <a:spLocks noChangeArrowheads="1"/>
          </p:cNvSpPr>
          <p:nvPr/>
        </p:nvSpPr>
        <p:spPr bwMode="auto">
          <a:xfrm>
            <a:off x="2500312" y="5181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71" name="Text Box 82"/>
          <p:cNvSpPr txBox="1">
            <a:spLocks noChangeArrowheads="1"/>
          </p:cNvSpPr>
          <p:nvPr/>
        </p:nvSpPr>
        <p:spPr bwMode="auto">
          <a:xfrm>
            <a:off x="4100512" y="4343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72" name="Text Box 83"/>
          <p:cNvSpPr txBox="1">
            <a:spLocks noChangeArrowheads="1"/>
          </p:cNvSpPr>
          <p:nvPr/>
        </p:nvSpPr>
        <p:spPr bwMode="auto">
          <a:xfrm>
            <a:off x="4329112" y="52578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7</a:t>
            </a:r>
          </a:p>
        </p:txBody>
      </p:sp>
      <p:sp>
        <p:nvSpPr>
          <p:cNvPr id="73" name="Text Box 84"/>
          <p:cNvSpPr txBox="1">
            <a:spLocks noChangeArrowheads="1"/>
          </p:cNvSpPr>
          <p:nvPr/>
        </p:nvSpPr>
        <p:spPr bwMode="auto">
          <a:xfrm>
            <a:off x="5929312" y="4800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8</a:t>
            </a:r>
          </a:p>
        </p:txBody>
      </p:sp>
      <p:sp>
        <p:nvSpPr>
          <p:cNvPr id="74" name="Text Box 85"/>
          <p:cNvSpPr txBox="1">
            <a:spLocks noChangeArrowheads="1"/>
          </p:cNvSpPr>
          <p:nvPr/>
        </p:nvSpPr>
        <p:spPr bwMode="auto">
          <a:xfrm>
            <a:off x="7681912" y="48768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accent4">
                    <a:lumMod val="10000"/>
                  </a:schemeClr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Add			2. Sub</a:t>
            </a:r>
          </a:p>
          <a:p>
            <a:pPr>
              <a:buNone/>
            </a:pPr>
            <a:r>
              <a:rPr lang="en-US" b="1" dirty="0" smtClean="0"/>
              <a:t>3. And			4. Or</a:t>
            </a:r>
          </a:p>
          <a:p>
            <a:pPr>
              <a:buNone/>
            </a:pPr>
            <a:r>
              <a:rPr lang="en-US" b="1" dirty="0" smtClean="0"/>
              <a:t>5. Nor			6. </a:t>
            </a:r>
            <a:r>
              <a:rPr lang="en-US" b="1" dirty="0" err="1" smtClean="0"/>
              <a:t>Slt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7. </a:t>
            </a:r>
            <a:r>
              <a:rPr lang="en-US" b="1" dirty="0" err="1" smtClean="0"/>
              <a:t>Lw</a:t>
            </a:r>
            <a:r>
              <a:rPr lang="en-US" b="1" dirty="0" smtClean="0"/>
              <a:t>			8. </a:t>
            </a:r>
            <a:r>
              <a:rPr lang="en-US" b="1" dirty="0" err="1" smtClean="0"/>
              <a:t>Sw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9. </a:t>
            </a:r>
            <a:r>
              <a:rPr lang="en-US" b="1" dirty="0" err="1" smtClean="0"/>
              <a:t>Addi</a:t>
            </a:r>
            <a:r>
              <a:rPr lang="en-US" b="1" dirty="0" smtClean="0"/>
              <a:t>			10. </a:t>
            </a:r>
            <a:r>
              <a:rPr lang="en-US" b="1" dirty="0" err="1" smtClean="0"/>
              <a:t>Andi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11. </a:t>
            </a:r>
            <a:r>
              <a:rPr lang="en-US" b="1" dirty="0" err="1" smtClean="0"/>
              <a:t>Beq</a:t>
            </a:r>
            <a:r>
              <a:rPr lang="en-US" b="1" dirty="0" smtClean="0"/>
              <a:t>			12. Jump</a:t>
            </a:r>
          </a:p>
          <a:p>
            <a:pPr>
              <a:buNone/>
            </a:pPr>
            <a:r>
              <a:rPr lang="en-US" b="1" dirty="0" smtClean="0"/>
              <a:t>13. </a:t>
            </a:r>
            <a:r>
              <a:rPr lang="en-US" b="1" dirty="0" err="1" smtClean="0"/>
              <a:t>Jal</a:t>
            </a:r>
            <a:r>
              <a:rPr lang="en-US" b="1" dirty="0" smtClean="0"/>
              <a:t>			14. </a:t>
            </a:r>
            <a:r>
              <a:rPr lang="en-US" b="1" dirty="0" err="1" smtClean="0"/>
              <a:t>Jr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/>
          <a:lstStyle/>
          <a:p>
            <a:r>
              <a:rPr lang="en-US" dirty="0" smtClean="0"/>
              <a:t>Smaller value of offset (4 bits)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Halt – Hardwired -1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276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6764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Opcode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(4)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Src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(4)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Imm.val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04360"/>
          </a:xfrm>
        </p:spPr>
        <p:txBody>
          <a:bodyPr>
            <a:normAutofit/>
          </a:bodyPr>
          <a:lstStyle/>
          <a:p>
            <a:r>
              <a:rPr lang="en-US" dirty="0" smtClean="0"/>
              <a:t>Micro programmed Control Unit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Hardware changes for faster execution</a:t>
            </a:r>
          </a:p>
          <a:p>
            <a:endParaRPr lang="en-US" dirty="0" smtClean="0"/>
          </a:p>
          <a:p>
            <a:r>
              <a:rPr lang="en-US" dirty="0" smtClean="0"/>
              <a:t>Effective programming for preventing latches</a:t>
            </a:r>
          </a:p>
          <a:p>
            <a:endParaRPr lang="en-US" dirty="0" smtClean="0"/>
          </a:p>
          <a:p>
            <a:r>
              <a:rPr lang="en-US" dirty="0" smtClean="0"/>
              <a:t>Reduce critical path delay for accommodating faster execution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293</TotalTime>
  <Words>330</Words>
  <Application>Microsoft Office PowerPoint</Application>
  <PresentationFormat>On-screen Show (4:3)</PresentationFormat>
  <Paragraphs>171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CPU DESIGN PROJECT</vt:lpstr>
      <vt:lpstr>Features</vt:lpstr>
      <vt:lpstr>ISA</vt:lpstr>
      <vt:lpstr>REGISTERS</vt:lpstr>
      <vt:lpstr>Multicycle Datapath</vt:lpstr>
      <vt:lpstr>FSM</vt:lpstr>
      <vt:lpstr>INSTRUCTION SET</vt:lpstr>
      <vt:lpstr>PROBLEMS FACED</vt:lpstr>
      <vt:lpstr>PROSPECTIVE CHANGES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DESIGN PROJECT</dc:title>
  <dc:creator>ajs0042</dc:creator>
  <cp:lastModifiedBy>Chidambaram</cp:lastModifiedBy>
  <cp:revision>61</cp:revision>
  <dcterms:created xsi:type="dcterms:W3CDTF">2010-12-01T22:15:38Z</dcterms:created>
  <dcterms:modified xsi:type="dcterms:W3CDTF">2010-12-05T11:45:03Z</dcterms:modified>
</cp:coreProperties>
</file>